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21"/>
  </p:notesMasterIdLst>
  <p:sldIdLst>
    <p:sldId id="256" r:id="rId2"/>
    <p:sldId id="257" r:id="rId3"/>
    <p:sldId id="258" r:id="rId4"/>
    <p:sldId id="292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274" r:id="rId17"/>
    <p:sldId id="305" r:id="rId18"/>
    <p:sldId id="306" r:id="rId19"/>
    <p:sldId id="30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464D"/>
    <a:srgbClr val="E8F5FB"/>
    <a:srgbClr val="DEF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953"/>
    <p:restoredTop sz="94560"/>
  </p:normalViewPr>
  <p:slideViewPr>
    <p:cSldViewPr snapToGrid="0" snapToObjects="1">
      <p:cViewPr varScale="1">
        <p:scale>
          <a:sx n="58" d="100"/>
          <a:sy n="58" d="100"/>
        </p:scale>
        <p:origin x="224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0845F7-A19A-5E46-B540-69FD10E9D022}" type="datetimeFigureOut">
              <a:rPr lang="en-US" smtClean="0"/>
              <a:t>1/21/22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6E1168-98B7-E94A-A734-776F4AB4CC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942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11145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1376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718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1328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8073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734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0921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4388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754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4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2036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902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64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257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545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891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E6E1168-98B7-E94A-A734-776F4AB4CCD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023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40FC0-17C6-4B4C-B7C5-EC69BF0F2D6F}" type="datetime1">
              <a:rPr lang="en-US" smtClean="0"/>
              <a:t>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624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06164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07438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38260429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904962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02912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41578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940486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442761"/>
      </p:ext>
    </p:extLst>
  </p:cSld>
  <p:clrMapOvr>
    <a:masterClrMapping/>
  </p:clrMapOvr>
  <p:hf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403CD-6DF0-794F-B205-A4EF1DED572E}" type="datetime1">
              <a:rPr lang="en-US" smtClean="0"/>
              <a:t>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9399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40023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38DAF-C695-4D49-AD00-77C800875E38}" type="datetime1">
              <a:rPr lang="en-US" smtClean="0"/>
              <a:t>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318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65319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5209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3BF2B3-32EA-2D4C-BEE6-6CCE6D72A907}" type="datetime1">
              <a:rPr lang="en-US" smtClean="0"/>
              <a:t>1/21/22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123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41C15-4A91-4747-BD04-9984F45BC87C}" type="datetime1">
              <a:rPr lang="en-US" smtClean="0"/>
              <a:t>1/21/22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838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122528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380F4-4D1F-1749-B864-85B1C00485A5}" type="datetime1">
              <a:rPr lang="en-US" smtClean="0"/>
              <a:t>1/21/22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716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AC4963C-1169-1E44-8599-C158A5ACD4FA}" type="datetime1">
              <a:rPr lang="en-US" smtClean="0"/>
              <a:t>1/21/22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E2DE13BE-9BC1-F144-AF61-E28D2952A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90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  <p:sldLayoutId id="2147483738" r:id="rId18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4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1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1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13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8.xml"/><Relationship Id="rId7" Type="http://schemas.openxmlformats.org/officeDocument/2006/relationships/hyperlink" Target="https://doi.org/10.1001/jamanetworkopen.2018.6937" TargetMode="Externa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hyperlink" Target="https://doi.org/10.13026/C2HM2Q" TargetMode="External"/><Relationship Id="rId5" Type="http://schemas.openxmlformats.org/officeDocument/2006/relationships/hyperlink" Target="https://doi.org/10.1038/sdata.2016.35" TargetMode="External"/><Relationship Id="rId4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4.png"/><Relationship Id="rId5" Type="http://schemas.openxmlformats.org/officeDocument/2006/relationships/hyperlink" Target="https://doi.org/10.1166/jmihi.2017.2266" TargetMode="External"/><Relationship Id="rId4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5.tiff"/><Relationship Id="rId4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4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7" Type="http://schemas.openxmlformats.org/officeDocument/2006/relationships/image" Target="../media/image4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46740" y="2224481"/>
            <a:ext cx="6498519" cy="2387918"/>
          </a:xfrm>
        </p:spPr>
        <p:txBody>
          <a:bodyPr anchor="b">
            <a:normAutofit fontScale="90000"/>
          </a:bodyPr>
          <a:lstStyle/>
          <a:p>
            <a:r>
              <a:rPr lang="en-US" sz="5200" b="1" dirty="0">
                <a:solidFill>
                  <a:schemeClr val="tx2"/>
                </a:solidFill>
              </a:rPr>
              <a:t>Predicting In-Hospital Patient Mortality Using Scikit-Learn and H2O.ai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2730" y="4633519"/>
            <a:ext cx="5188034" cy="68207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By Manny Argueta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35CBF2C-0113-C842-953A-C7B9B9A8F1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42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12"/>
    </mc:Choice>
    <mc:Fallback xmlns="">
      <p:transition spd="slow" advTm="19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r>
              <a:rPr lang="en-US" sz="1800" dirty="0"/>
              <a:t>Minimum, maximum, first value, last value, mean, q1, median, q3, count</a:t>
            </a:r>
          </a:p>
          <a:p>
            <a:r>
              <a:rPr lang="en-US" sz="1800" dirty="0"/>
              <a:t>If parameters were missing for patient, mean values were input</a:t>
            </a:r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6EADB5-BD9E-3A4D-A795-84C83EEA9B47}"/>
              </a:ext>
            </a:extLst>
          </p:cNvPr>
          <p:cNvSpPr txBox="1">
            <a:spLocks/>
          </p:cNvSpPr>
          <p:nvPr/>
        </p:nvSpPr>
        <p:spPr>
          <a:xfrm>
            <a:off x="6276170" y="4759672"/>
            <a:ext cx="3893978" cy="6124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b="1" dirty="0"/>
              <a:t>White blood cell metrics after feature extraction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/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33701521-03C5-1F4F-9F03-68EFE2912F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5244" y="1502122"/>
            <a:ext cx="6675829" cy="310397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79F17BD-E9A1-9E4A-8392-4B1FA6DCED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37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161"/>
    </mc:Choice>
    <mc:Fallback xmlns="">
      <p:transition spd="slow" advTm="2371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/>
              <a:t>A) Random forest</a:t>
            </a:r>
          </a:p>
          <a:p>
            <a:pPr marL="0" indent="0">
              <a:buNone/>
            </a:pPr>
            <a:r>
              <a:rPr lang="en-US" sz="1600" dirty="0"/>
              <a:t>B) Gradient boost</a:t>
            </a:r>
          </a:p>
          <a:p>
            <a:pPr marL="0" indent="0">
              <a:buNone/>
            </a:pPr>
            <a:r>
              <a:rPr lang="en-US" sz="1600" dirty="0"/>
              <a:t>C) Deep learning</a:t>
            </a:r>
          </a:p>
          <a:p>
            <a:pPr marL="0" indent="0">
              <a:buNone/>
            </a:pPr>
            <a:r>
              <a:rPr lang="en-US" sz="1600" dirty="0"/>
              <a:t>d) Stacked ensemble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6EADB5-BD9E-3A4D-A795-84C83EEA9B47}"/>
              </a:ext>
            </a:extLst>
          </p:cNvPr>
          <p:cNvSpPr txBox="1">
            <a:spLocks/>
          </p:cNvSpPr>
          <p:nvPr/>
        </p:nvSpPr>
        <p:spPr>
          <a:xfrm>
            <a:off x="7082376" y="4923401"/>
            <a:ext cx="2372530" cy="634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Confusion matrices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C92A9E3-E6D7-AE40-A79A-C2F6BC1B74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pic>
        <p:nvPicPr>
          <p:cNvPr id="13" name="Picture 12" descr="Table&#10;&#10;Description automatically generated">
            <a:extLst>
              <a:ext uri="{FF2B5EF4-FFF2-40B4-BE49-F238E27FC236}">
                <a16:creationId xmlns:a16="http://schemas.microsoft.com/office/drawing/2014/main" id="{63189639-B5F2-B142-B9F3-C92D079B08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6940" y="1416605"/>
            <a:ext cx="6799860" cy="3308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85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681"/>
    </mc:Choice>
    <mc:Fallback xmlns="">
      <p:transition spd="slow" advTm="95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6EADB5-BD9E-3A4D-A795-84C83EEA9B47}"/>
              </a:ext>
            </a:extLst>
          </p:cNvPr>
          <p:cNvSpPr txBox="1">
            <a:spLocks/>
          </p:cNvSpPr>
          <p:nvPr/>
        </p:nvSpPr>
        <p:spPr>
          <a:xfrm>
            <a:off x="4149011" y="5566122"/>
            <a:ext cx="3893978" cy="634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/>
              <a:t>Sensitivity and positive predictivity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F392664-44D0-BA42-8763-032416D7AD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pic>
        <p:nvPicPr>
          <p:cNvPr id="9" name="Picture 8" descr="Table&#10;&#10;Description automatically generated with medium confidence">
            <a:extLst>
              <a:ext uri="{FF2B5EF4-FFF2-40B4-BE49-F238E27FC236}">
                <a16:creationId xmlns:a16="http://schemas.microsoft.com/office/drawing/2014/main" id="{A2482772-08C9-BF45-B34A-073D7ACAA9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13776" y="3037534"/>
            <a:ext cx="9800779" cy="190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7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241"/>
    </mc:Choice>
    <mc:Fallback xmlns="">
      <p:transition spd="slow" advTm="952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results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6EADB5-BD9E-3A4D-A795-84C83EEA9B47}"/>
              </a:ext>
            </a:extLst>
          </p:cNvPr>
          <p:cNvSpPr txBox="1">
            <a:spLocks/>
          </p:cNvSpPr>
          <p:nvPr/>
        </p:nvSpPr>
        <p:spPr>
          <a:xfrm>
            <a:off x="4989152" y="5566122"/>
            <a:ext cx="2213689" cy="63430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b="1" dirty="0"/>
              <a:t>AUROC  and AUCPR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4383AF8-6D41-0341-A325-BA75BE7C62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C7F99F-B75D-6E40-AC72-EBC753DAB4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5844" y="2891868"/>
            <a:ext cx="9437791" cy="1815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91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6978"/>
    </mc:Choice>
    <mc:Fallback xmlns="">
      <p:transition spd="slow" advTm="96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72892"/>
            <a:ext cx="10515600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Feature extraction transformed the data and had a significant number of missing values</a:t>
            </a:r>
          </a:p>
          <a:p>
            <a:r>
              <a:rPr lang="en-US" dirty="0"/>
              <a:t>Model has high sensitivity and high positive predictivity</a:t>
            </a:r>
          </a:p>
          <a:p>
            <a:pPr lvl="1"/>
            <a:r>
              <a:rPr lang="en-US" dirty="0"/>
              <a:t>High </a:t>
            </a:r>
            <a:r>
              <a:rPr lang="en-US" dirty="0" err="1"/>
              <a:t>aucpr</a:t>
            </a:r>
            <a:r>
              <a:rPr lang="en-US" dirty="0"/>
              <a:t> as well may mean that the model is overfitting to the data</a:t>
            </a:r>
          </a:p>
          <a:p>
            <a:pPr lvl="1"/>
            <a:r>
              <a:rPr lang="en-US" dirty="0"/>
              <a:t>It is also likely affected by the class imbalance</a:t>
            </a:r>
          </a:p>
          <a:p>
            <a:pPr lvl="1"/>
            <a:r>
              <a:rPr lang="en-US" dirty="0"/>
              <a:t>However, lower </a:t>
            </a:r>
            <a:r>
              <a:rPr lang="en-US" dirty="0" err="1"/>
              <a:t>auroc</a:t>
            </a:r>
            <a:r>
              <a:rPr lang="en-US" dirty="0"/>
              <a:t> in combination with above indicates some robustness</a:t>
            </a:r>
          </a:p>
          <a:p>
            <a:r>
              <a:rPr lang="en-US" dirty="0"/>
              <a:t>Can use the remaining part of the mimic dataset to adjust parameters and reduce overfit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14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81E98FA-E35B-3E46-AD26-6503CF7836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87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714"/>
    </mc:Choice>
    <mc:Fallback xmlns="">
      <p:transition spd="slow" advTm="228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72892"/>
            <a:ext cx="10515600" cy="4351338"/>
          </a:xfrm>
        </p:spPr>
        <p:txBody>
          <a:bodyPr>
            <a:normAutofit/>
          </a:bodyPr>
          <a:lstStyle/>
          <a:p>
            <a:endParaRPr lang="en-US" sz="2400" dirty="0"/>
          </a:p>
          <a:p>
            <a:r>
              <a:rPr lang="en-US" sz="2400" dirty="0"/>
              <a:t>The model successfully classified a majority of the dataset</a:t>
            </a:r>
          </a:p>
          <a:p>
            <a:r>
              <a:rPr lang="en-US" sz="2400" dirty="0"/>
              <a:t>Future directions include increasing generalization of the model</a:t>
            </a:r>
          </a:p>
          <a:p>
            <a:r>
              <a:rPr lang="en-US" sz="2400" dirty="0"/>
              <a:t>H2o and scikit-learn were able to create a viable classification model</a:t>
            </a:r>
          </a:p>
          <a:p>
            <a:r>
              <a:rPr lang="en-US" sz="2400" dirty="0"/>
              <a:t>Machine learning models like this can help healthcare professionals improve their care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15</a:t>
            </a:fld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C92E4F6-C1C3-914D-B029-A507AC618B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094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187"/>
    </mc:Choice>
    <mc:Fallback xmlns="">
      <p:transition spd="slow" advTm="199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0851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References: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71185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/>
              <a:t>Johnson, A. E. W., Pollard, T. J., Shen, L., Lehman, L. H., Feng, M., </a:t>
            </a:r>
            <a:r>
              <a:rPr lang="en-US" dirty="0" err="1"/>
              <a:t>Ghassemi</a:t>
            </a:r>
            <a:r>
              <a:rPr lang="en-US" dirty="0"/>
              <a:t>, M., Moody, B., </a:t>
            </a:r>
            <a:r>
              <a:rPr lang="en-US" dirty="0" err="1"/>
              <a:t>Szolovits</a:t>
            </a:r>
            <a:r>
              <a:rPr lang="en-US" dirty="0"/>
              <a:t>, P., Anthony </a:t>
            </a:r>
            <a:r>
              <a:rPr lang="en-US" dirty="0" err="1"/>
              <a:t>Celi</a:t>
            </a:r>
            <a:r>
              <a:rPr lang="en-US" dirty="0"/>
              <a:t>, L., &amp; Mark, R. G. (2016). MIMIC-III, a freely accessible critical care database. </a:t>
            </a:r>
            <a:r>
              <a:rPr lang="en-US" i="1" dirty="0"/>
              <a:t>Scientific Data</a:t>
            </a:r>
            <a:r>
              <a:rPr lang="en-US" dirty="0"/>
              <a:t>, </a:t>
            </a:r>
            <a:r>
              <a:rPr lang="en-US" i="1" dirty="0"/>
              <a:t>1</a:t>
            </a:r>
            <a:r>
              <a:rPr lang="en-US" dirty="0"/>
              <a:t>. </a:t>
            </a:r>
            <a:r>
              <a:rPr lang="en-US" u="sng" dirty="0">
                <a:hlinkClick r:id="rId5"/>
              </a:rPr>
              <a:t>https://doi.org/10.1038/sdata.2016.35</a:t>
            </a:r>
            <a:endParaRPr lang="en-US" dirty="0"/>
          </a:p>
          <a:p>
            <a:r>
              <a:rPr lang="en-US" dirty="0"/>
              <a:t>Johnson, A., Pollard, T., &amp; Mark, R. (2019). MIMIC-III Clinical Database Demo (version </a:t>
            </a:r>
          </a:p>
          <a:p>
            <a:r>
              <a:rPr lang="en-US" dirty="0"/>
              <a:t>1.4). </a:t>
            </a:r>
            <a:r>
              <a:rPr lang="en-US" i="1" dirty="0" err="1"/>
              <a:t>PhysioNet</a:t>
            </a:r>
            <a:r>
              <a:rPr lang="en-US" dirty="0"/>
              <a:t>. </a:t>
            </a:r>
            <a:r>
              <a:rPr lang="en-US" u="sng" dirty="0">
                <a:hlinkClick r:id="rId6"/>
              </a:rPr>
              <a:t>https://doi.org/10.13026/C2HM2Q</a:t>
            </a:r>
            <a:r>
              <a:rPr lang="en-US" dirty="0"/>
              <a:t>.</a:t>
            </a:r>
          </a:p>
          <a:p>
            <a:r>
              <a:rPr lang="en-US" dirty="0" err="1"/>
              <a:t>McCaig</a:t>
            </a:r>
            <a:r>
              <a:rPr lang="en-US" dirty="0"/>
              <a:t>, L. F., McDonald, L. C., Cohen, A. L., &amp; </a:t>
            </a:r>
            <a:r>
              <a:rPr lang="en-US" dirty="0" err="1"/>
              <a:t>Kuehnert</a:t>
            </a:r>
            <a:r>
              <a:rPr lang="en-US" dirty="0"/>
              <a:t>, M. J. (2007). Increasing Blood Culture Use at US Hospital Emergency Department Visits, 2001 to 2004. </a:t>
            </a:r>
            <a:r>
              <a:rPr lang="en-US" i="1" dirty="0"/>
              <a:t>Annals of Emergency Medicine</a:t>
            </a:r>
            <a:r>
              <a:rPr lang="en-US" dirty="0"/>
              <a:t>, </a:t>
            </a:r>
            <a:r>
              <a:rPr lang="en-US" i="1" dirty="0"/>
              <a:t>1</a:t>
            </a:r>
            <a:r>
              <a:rPr lang="en-US" dirty="0"/>
              <a:t>, 42-48.e2. https://</a:t>
            </a:r>
            <a:r>
              <a:rPr lang="en-US" dirty="0" err="1"/>
              <a:t>doi.org</a:t>
            </a:r>
            <a:r>
              <a:rPr lang="en-US" dirty="0"/>
              <a:t>/10.1016/j.annemergmed.2006.12.002</a:t>
            </a:r>
          </a:p>
          <a:p>
            <a:r>
              <a:rPr lang="en-US" dirty="0" err="1"/>
              <a:t>Goto</a:t>
            </a:r>
            <a:r>
              <a:rPr lang="en-US" dirty="0"/>
              <a:t>, T., Camargo, C. A., </a:t>
            </a:r>
            <a:r>
              <a:rPr lang="en-US" dirty="0" err="1"/>
              <a:t>Faridi</a:t>
            </a:r>
            <a:r>
              <a:rPr lang="en-US" dirty="0"/>
              <a:t>, M. K., </a:t>
            </a:r>
            <a:r>
              <a:rPr lang="en-US" dirty="0" err="1"/>
              <a:t>Freishtat</a:t>
            </a:r>
            <a:r>
              <a:rPr lang="en-US" dirty="0"/>
              <a:t>, R. J., &amp; Hasegawa, K. (2019). Machine Learning–Based Prediction of Clinical Outcomes for Children During Emergency Department Triage. </a:t>
            </a:r>
            <a:r>
              <a:rPr lang="en-US" i="1" dirty="0"/>
              <a:t>JAMA Network Open</a:t>
            </a:r>
            <a:r>
              <a:rPr lang="en-US" dirty="0"/>
              <a:t>, </a:t>
            </a:r>
            <a:r>
              <a:rPr lang="en-US" i="1" dirty="0"/>
              <a:t>1</a:t>
            </a:r>
            <a:r>
              <a:rPr lang="en-US" dirty="0"/>
              <a:t>, e186937. </a:t>
            </a:r>
            <a:r>
              <a:rPr lang="en-US" u="sng" dirty="0">
                <a:hlinkClick r:id="rId7"/>
              </a:rPr>
              <a:t>https://doi.org/10.1001/jamanetworkopen.2018.6937</a:t>
            </a:r>
            <a:r>
              <a:rPr lang="en-US" sz="2400" dirty="0"/>
              <a:t> 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16</a:t>
            </a:fld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E2C36CB8-CD7E-264E-98D0-36CAEDC88A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885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89"/>
    </mc:Choice>
    <mc:Fallback xmlns="">
      <p:transition spd="slow" advTm="23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0851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References: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71185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/>
              <a:t>Niska, R. W. (2008). Hospital Collaboration with Public Safety Organizations on Bioterrorism Response. </a:t>
            </a:r>
            <a:r>
              <a:rPr lang="en-US" i="1" dirty="0"/>
              <a:t>Prehospital Emergency Care</a:t>
            </a:r>
            <a:r>
              <a:rPr lang="en-US" dirty="0"/>
              <a:t>, </a:t>
            </a:r>
            <a:r>
              <a:rPr lang="en-US" i="1" dirty="0"/>
              <a:t>1</a:t>
            </a:r>
            <a:r>
              <a:rPr lang="en-US" dirty="0"/>
              <a:t>, 12–17. https://</a:t>
            </a:r>
            <a:r>
              <a:rPr lang="en-US" dirty="0" err="1"/>
              <a:t>doi.org</a:t>
            </a:r>
            <a:r>
              <a:rPr lang="en-US" dirty="0"/>
              <a:t>/10.1080/10903120701709514</a:t>
            </a:r>
          </a:p>
          <a:p>
            <a:r>
              <a:rPr lang="en-US" dirty="0"/>
              <a:t>Rong, G., Mendez, A., </a:t>
            </a:r>
            <a:r>
              <a:rPr lang="en-US" dirty="0" err="1"/>
              <a:t>Bou</a:t>
            </a:r>
            <a:r>
              <a:rPr lang="en-US" dirty="0"/>
              <a:t> </a:t>
            </a:r>
            <a:r>
              <a:rPr lang="en-US" dirty="0" err="1"/>
              <a:t>Assi</a:t>
            </a:r>
            <a:r>
              <a:rPr lang="en-US" dirty="0"/>
              <a:t>, E., Zhao, B., &amp; </a:t>
            </a:r>
            <a:r>
              <a:rPr lang="en-US" dirty="0" err="1"/>
              <a:t>Sawan</a:t>
            </a:r>
            <a:r>
              <a:rPr lang="en-US" dirty="0"/>
              <a:t>, M. (2020). Artificial Intelligence in Healthcare: Review and Prediction Case Studies. </a:t>
            </a:r>
            <a:r>
              <a:rPr lang="en-US" i="1" dirty="0"/>
              <a:t>Engineering</a:t>
            </a:r>
            <a:r>
              <a:rPr lang="en-US" dirty="0"/>
              <a:t>, </a:t>
            </a:r>
            <a:r>
              <a:rPr lang="en-US" i="1" dirty="0"/>
              <a:t>3</a:t>
            </a:r>
            <a:r>
              <a:rPr lang="en-US" dirty="0"/>
              <a:t>, 291–301. https://</a:t>
            </a:r>
            <a:r>
              <a:rPr lang="en-US" dirty="0" err="1"/>
              <a:t>doi.org</a:t>
            </a:r>
            <a:r>
              <a:rPr lang="en-US" dirty="0"/>
              <a:t>/10.1016/j.eng.2019.08.015</a:t>
            </a:r>
          </a:p>
          <a:p>
            <a:r>
              <a:rPr lang="en-US" dirty="0"/>
              <a:t>Aggarwal, C. C. (2015). </a:t>
            </a:r>
            <a:r>
              <a:rPr lang="en-US" i="1" dirty="0"/>
              <a:t>Data Mining</a:t>
            </a:r>
            <a:r>
              <a:rPr lang="en-US" dirty="0"/>
              <a:t>. Springer.</a:t>
            </a:r>
          </a:p>
          <a:p>
            <a:r>
              <a:rPr lang="en-US" dirty="0" err="1"/>
              <a:t>Dulhare</a:t>
            </a:r>
            <a:r>
              <a:rPr lang="en-US" dirty="0"/>
              <a:t>, U. N., Mubeen, A., &amp; Ahmad, K. (2020). Hands‐On H2O Machine Learning Tool. </a:t>
            </a:r>
            <a:r>
              <a:rPr lang="en-US" i="1" dirty="0"/>
              <a:t>Machine Learning and Big Data</a:t>
            </a:r>
            <a:r>
              <a:rPr lang="en-US" dirty="0"/>
              <a:t>, 423–453. https://</a:t>
            </a:r>
            <a:r>
              <a:rPr lang="en-US" dirty="0" err="1"/>
              <a:t>doi.org</a:t>
            </a:r>
            <a:r>
              <a:rPr lang="en-US" dirty="0"/>
              <a:t>/10.1002/9781119654834.ch15</a:t>
            </a:r>
          </a:p>
          <a:p>
            <a:r>
              <a:rPr lang="en-US" dirty="0"/>
              <a:t>El-</a:t>
            </a:r>
            <a:r>
              <a:rPr lang="en-US" dirty="0" err="1"/>
              <a:t>Rashidy</a:t>
            </a:r>
            <a:r>
              <a:rPr lang="en-US" dirty="0"/>
              <a:t>, N., El-</a:t>
            </a:r>
            <a:r>
              <a:rPr lang="en-US" dirty="0" err="1"/>
              <a:t>Sappagh</a:t>
            </a:r>
            <a:r>
              <a:rPr lang="en-US" dirty="0"/>
              <a:t>, S., </a:t>
            </a:r>
            <a:r>
              <a:rPr lang="en-US" dirty="0" err="1"/>
              <a:t>Abuhmed</a:t>
            </a:r>
            <a:r>
              <a:rPr lang="en-US" dirty="0"/>
              <a:t>, T., </a:t>
            </a:r>
            <a:r>
              <a:rPr lang="en-US" dirty="0" err="1"/>
              <a:t>Abdelrazek</a:t>
            </a:r>
            <a:r>
              <a:rPr lang="en-US" dirty="0"/>
              <a:t>, S., &amp; El-</a:t>
            </a:r>
            <a:r>
              <a:rPr lang="en-US" dirty="0" err="1"/>
              <a:t>Bakry</a:t>
            </a:r>
            <a:r>
              <a:rPr lang="en-US" dirty="0"/>
              <a:t>, H. M. (2020). Intensive Care Unit Mortality Prediction: An Improved Patient-Specific Stacking Ensemble Model. </a:t>
            </a:r>
            <a:r>
              <a:rPr lang="en-US" i="1" dirty="0"/>
              <a:t>IEEE Access</a:t>
            </a:r>
            <a:r>
              <a:rPr lang="en-US" dirty="0"/>
              <a:t>, 133541–133564. https://</a:t>
            </a:r>
            <a:r>
              <a:rPr lang="en-US" dirty="0" err="1"/>
              <a:t>doi.org</a:t>
            </a:r>
            <a:r>
              <a:rPr lang="en-US" dirty="0"/>
              <a:t>/10.1109/access.2020.3010556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93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88"/>
    </mc:Choice>
    <mc:Fallback xmlns="">
      <p:transition spd="slow" advTm="12188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20851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References: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971185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/>
              <a:t>Friedman, J. H. (2001). Greedy function approximation: A gradient boosting machine. </a:t>
            </a:r>
            <a:r>
              <a:rPr lang="en-US" i="1" dirty="0"/>
              <a:t>The Annals of Statistics</a:t>
            </a:r>
            <a:r>
              <a:rPr lang="en-US" dirty="0"/>
              <a:t>, </a:t>
            </a:r>
            <a:r>
              <a:rPr lang="en-US" i="1" dirty="0"/>
              <a:t>5</a:t>
            </a:r>
            <a:r>
              <a:rPr lang="en-US" dirty="0"/>
              <a:t>. https://</a:t>
            </a:r>
            <a:r>
              <a:rPr lang="en-US" dirty="0" err="1"/>
              <a:t>doi.org</a:t>
            </a:r>
            <a:r>
              <a:rPr lang="en-US" dirty="0"/>
              <a:t>/10.1214/</a:t>
            </a:r>
            <a:r>
              <a:rPr lang="en-US" dirty="0" err="1"/>
              <a:t>aos</a:t>
            </a:r>
            <a:r>
              <a:rPr lang="en-US" dirty="0"/>
              <a:t>/1013203451</a:t>
            </a:r>
          </a:p>
          <a:p>
            <a:r>
              <a:rPr lang="en-US" dirty="0" err="1"/>
              <a:t>Géron</a:t>
            </a:r>
            <a:r>
              <a:rPr lang="en-US" dirty="0"/>
              <a:t>, A. (2017). </a:t>
            </a:r>
            <a:r>
              <a:rPr lang="en-US" i="1" dirty="0"/>
              <a:t>Hands-On Machine Learning with Scikit-Learn and TensorFlow</a:t>
            </a:r>
            <a:r>
              <a:rPr lang="en-US" dirty="0"/>
              <a:t>. O’Reilly Media.</a:t>
            </a:r>
          </a:p>
          <a:p>
            <a:r>
              <a:rPr lang="en-US" dirty="0"/>
              <a:t>Johnson, A., Dunkley, N., </a:t>
            </a:r>
            <a:r>
              <a:rPr lang="en-US" dirty="0" err="1"/>
              <a:t>Mayaud</a:t>
            </a:r>
            <a:r>
              <a:rPr lang="en-US" dirty="0"/>
              <a:t>, L., Kramer, A., &amp; Clifford, G. (2012). Patient Specific Predictions in the Intensive Care Unit Using a Bayesian Ensemble. </a:t>
            </a:r>
            <a:r>
              <a:rPr lang="en-US" i="1" dirty="0"/>
              <a:t>Computing in Cardiology</a:t>
            </a:r>
            <a:r>
              <a:rPr lang="en-US" dirty="0"/>
              <a:t>.</a:t>
            </a:r>
          </a:p>
          <a:p>
            <a:r>
              <a:rPr lang="en-US" dirty="0" err="1"/>
              <a:t>Kuo</a:t>
            </a:r>
            <a:r>
              <a:rPr lang="en-US" dirty="0"/>
              <a:t>, B.-C., &amp; </a:t>
            </a:r>
            <a:r>
              <a:rPr lang="en-US" dirty="0" err="1"/>
              <a:t>Landgrebe</a:t>
            </a:r>
            <a:r>
              <a:rPr lang="en-US" dirty="0"/>
              <a:t>, D. A. (2004). Nonparametric weighted feature extraction for classification. </a:t>
            </a:r>
            <a:r>
              <a:rPr lang="en-US" i="1" dirty="0"/>
              <a:t>IEEE Transactions on Geoscience and Remote Sensing</a:t>
            </a:r>
            <a:r>
              <a:rPr lang="en-US" dirty="0"/>
              <a:t>, </a:t>
            </a:r>
            <a:r>
              <a:rPr lang="en-US" i="1" dirty="0"/>
              <a:t>5</a:t>
            </a:r>
            <a:r>
              <a:rPr lang="en-US" dirty="0"/>
              <a:t>, 1096–1105. https://</a:t>
            </a:r>
            <a:r>
              <a:rPr lang="en-US" dirty="0" err="1"/>
              <a:t>doi.org</a:t>
            </a:r>
            <a:r>
              <a:rPr lang="en-US" dirty="0"/>
              <a:t>/10.1109/tgrs.2004.825578</a:t>
            </a:r>
          </a:p>
          <a:p>
            <a:r>
              <a:rPr lang="en-US" dirty="0"/>
              <a:t>Sharma, A., &amp; Rani, R. (2017). An Optimized Framework for Cancer Classification Using Deep Learning and Genetic Algorithm. </a:t>
            </a:r>
            <a:r>
              <a:rPr lang="en-US" i="1" dirty="0"/>
              <a:t>Journal of Medical Imaging and Health Informatics</a:t>
            </a:r>
            <a:r>
              <a:rPr lang="en-US" dirty="0"/>
              <a:t>, </a:t>
            </a:r>
            <a:r>
              <a:rPr lang="en-US" i="1" dirty="0"/>
              <a:t>8</a:t>
            </a:r>
            <a:r>
              <a:rPr lang="en-US" dirty="0"/>
              <a:t>, 1851–1856. </a:t>
            </a:r>
            <a:r>
              <a:rPr lang="en-US" u="sng" dirty="0">
                <a:hlinkClick r:id="rId5"/>
              </a:rPr>
              <a:t>https://doi.org/10.1166/jmihi.2017.2266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18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7CE1E19-711C-D449-A0F1-220BF5E4C9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29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542"/>
    </mc:Choice>
    <mc:Fallback xmlns="">
      <p:transition spd="slow" advTm="135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C759B-7420-1749-9DE2-400B0F493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Submission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0D96F-EEBE-3F40-9A2B-95AD5D54BB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 0daf2a80-1cf1-4f48-8b94-357e770dc493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B1CFE6-747B-8745-88BE-4F9877051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6906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5073" y="251076"/>
            <a:ext cx="3258227" cy="132556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4821" y="1589173"/>
            <a:ext cx="5222358" cy="4351338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Manny Argueta</a:t>
            </a:r>
          </a:p>
          <a:p>
            <a:r>
              <a:rPr lang="en-US" dirty="0"/>
              <a:t>UC Davis Alumni</a:t>
            </a:r>
          </a:p>
          <a:p>
            <a:r>
              <a:rPr lang="en-US" dirty="0"/>
              <a:t>M.S. Engineering Student @ UCR</a:t>
            </a:r>
          </a:p>
          <a:p>
            <a:pPr lvl="1"/>
            <a:r>
              <a:rPr lang="en-US" sz="2500" dirty="0"/>
              <a:t>Specializing in Data Science</a:t>
            </a:r>
          </a:p>
          <a:p>
            <a:r>
              <a:rPr lang="en-US" dirty="0"/>
              <a:t>Process Scientist at Boehringer Ingelheim</a:t>
            </a:r>
          </a:p>
          <a:p>
            <a:r>
              <a:rPr lang="en-US" dirty="0"/>
              <a:t>Former pre-med student, still trying to make an impact in healthcare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2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789C59-52E3-014F-8731-ECACFBBBE4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5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873"/>
    </mc:Choice>
    <mc:Fallback xmlns="">
      <p:transition spd="slow" advTm="448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72892"/>
            <a:ext cx="10515600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ICU data has been made available for decades, and many competitions were aimed at utilizing the data to solve prevalent healthcare issues</a:t>
            </a:r>
          </a:p>
          <a:p>
            <a:r>
              <a:rPr lang="en-US" dirty="0"/>
              <a:t>Emergency health data has shown that when used to extract knowledge, it can have impact: </a:t>
            </a:r>
          </a:p>
          <a:p>
            <a:pPr lvl="1"/>
            <a:r>
              <a:rPr lang="en-US" dirty="0"/>
              <a:t>Hospitals shown to overuse blood cultures (</a:t>
            </a:r>
            <a:r>
              <a:rPr lang="en-US" dirty="0" err="1"/>
              <a:t>Mccaig</a:t>
            </a:r>
            <a:r>
              <a:rPr lang="en-US" dirty="0"/>
              <a:t> et al., 2006)</a:t>
            </a:r>
          </a:p>
          <a:p>
            <a:pPr lvl="1"/>
            <a:r>
              <a:rPr lang="en-US" dirty="0"/>
              <a:t>Helped identify exposure to disasters (Niska, 2007)</a:t>
            </a:r>
          </a:p>
          <a:p>
            <a:r>
              <a:rPr lang="en-US" dirty="0"/>
              <a:t>Project Purpose: To create a prediction model that can predict in-hospital outcomes for ICU patients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3</a:t>
            </a:fld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E94288B-683F-D444-8B4E-14736994E9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021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267"/>
    </mc:Choice>
    <mc:Fallback xmlns="">
      <p:transition spd="slow" advTm="138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72892"/>
            <a:ext cx="10515600" cy="4351338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The model was implemented using python, scikit-learn and h2o</a:t>
            </a:r>
          </a:p>
          <a:p>
            <a:r>
              <a:rPr lang="en-US" dirty="0"/>
              <a:t>H2o’s framework works well with python and integrates well with scikit-learn</a:t>
            </a:r>
          </a:p>
          <a:p>
            <a:r>
              <a:rPr lang="en-US" dirty="0"/>
              <a:t>MIMIC-II dataset used for this study is 4000 instances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E13BE-9BC1-F144-AF61-E28D2952A56B}" type="slidenum">
              <a:rPr lang="en-US" smtClean="0"/>
              <a:t>4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4BBDB74-0061-C045-9A34-5B2AE345AD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353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437"/>
    </mc:Choice>
    <mc:Fallback xmlns="">
      <p:transition spd="slow" advTm="864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97296691-8695-9D4B-86AB-82857F2462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78061" y="2270375"/>
            <a:ext cx="6200163" cy="1860048"/>
          </a:xfrm>
          <a:prstGeom prst="roundRect">
            <a:avLst>
              <a:gd name="adj" fmla="val 2392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b="1" dirty="0"/>
              <a:t>Approach</a:t>
            </a:r>
          </a:p>
          <a:p>
            <a:r>
              <a:rPr lang="en-US" sz="1800" dirty="0"/>
              <a:t>The general approach is shown in the figure to the right</a:t>
            </a:r>
          </a:p>
          <a:p>
            <a:r>
              <a:rPr lang="en-US" sz="1800" dirty="0"/>
              <a:t>The model will be accepted based on its performance compared to competitors in 2012 computing in cardiology competition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6EADB5-BD9E-3A4D-A795-84C83EEA9B47}"/>
              </a:ext>
            </a:extLst>
          </p:cNvPr>
          <p:cNvSpPr txBox="1">
            <a:spLocks/>
          </p:cNvSpPr>
          <p:nvPr/>
        </p:nvSpPr>
        <p:spPr>
          <a:xfrm>
            <a:off x="6276170" y="4296143"/>
            <a:ext cx="4237841" cy="473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/>
              <a:t>Data mining pipeline (</a:t>
            </a:r>
            <a:r>
              <a:rPr lang="en-US" sz="1600" dirty="0"/>
              <a:t>Aggarwal, 2015)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A9A48E5-19B9-E647-AEC7-311007F1C6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14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4150"/>
    </mc:Choice>
    <mc:Fallback xmlns="">
      <p:transition spd="slow" advTm="114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Data collection</a:t>
            </a:r>
          </a:p>
          <a:p>
            <a:r>
              <a:rPr lang="en-US" sz="1600" dirty="0"/>
              <a:t>Collection of data was performed at </a:t>
            </a:r>
            <a:r>
              <a:rPr lang="en-US" sz="1600" dirty="0" err="1"/>
              <a:t>beth</a:t>
            </a:r>
            <a:r>
              <a:rPr lang="en-US" sz="1600" dirty="0"/>
              <a:t> </a:t>
            </a:r>
            <a:r>
              <a:rPr lang="en-US" sz="1600" dirty="0" err="1"/>
              <a:t>israel</a:t>
            </a:r>
            <a:r>
              <a:rPr lang="en-US" sz="1600" dirty="0"/>
              <a:t> deaconess medical center</a:t>
            </a:r>
          </a:p>
          <a:p>
            <a:r>
              <a:rPr lang="en-US" sz="1600" dirty="0"/>
              <a:t>The MIMIC dataset collected time-series data for each patient over the course of 48 hours</a:t>
            </a:r>
          </a:p>
          <a:p>
            <a:r>
              <a:rPr lang="en-US" sz="1600" dirty="0"/>
              <a:t>Feature extraction was used to handle time-series data and have it work with static data 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6EADB5-BD9E-3A4D-A795-84C83EEA9B47}"/>
              </a:ext>
            </a:extLst>
          </p:cNvPr>
          <p:cNvSpPr txBox="1">
            <a:spLocks/>
          </p:cNvSpPr>
          <p:nvPr/>
        </p:nvSpPr>
        <p:spPr>
          <a:xfrm>
            <a:off x="6276169" y="5190699"/>
            <a:ext cx="4237841" cy="473804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/>
              <a:t>A single patient from MIMIC II </a:t>
            </a:r>
            <a:r>
              <a:rPr lang="en-US" sz="1600" dirty="0"/>
              <a:t>(Johnson et al., 2015)</a:t>
            </a:r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84827F10-25C6-444B-AA92-5905CEB088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23289" y="1760220"/>
            <a:ext cx="5943600" cy="333756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0E3AB25-C4D0-5145-AABD-36EB08173F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53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739"/>
    </mc:Choice>
    <mc:Fallback xmlns="">
      <p:transition spd="slow" advTm="1107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/>
              <a:t>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74" y="2367092"/>
            <a:ext cx="3893978" cy="3424107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1" dirty="0"/>
              <a:t>Analytic Methods</a:t>
            </a:r>
          </a:p>
          <a:p>
            <a:r>
              <a:rPr lang="en-US" sz="1600" dirty="0"/>
              <a:t>Use h2o ensemble method to prediction patient mortality:</a:t>
            </a:r>
          </a:p>
          <a:p>
            <a:pPr lvl="1"/>
            <a:r>
              <a:rPr lang="en-US" sz="1600" dirty="0"/>
              <a:t>Random forest</a:t>
            </a:r>
          </a:p>
          <a:p>
            <a:pPr lvl="1"/>
            <a:r>
              <a:rPr lang="en-US" sz="1600" dirty="0"/>
              <a:t>Gradient boost Machine</a:t>
            </a:r>
          </a:p>
          <a:p>
            <a:pPr lvl="1"/>
            <a:r>
              <a:rPr lang="en-US" sz="1600" dirty="0"/>
              <a:t>Deep learning</a:t>
            </a:r>
          </a:p>
          <a:p>
            <a:r>
              <a:rPr lang="en-US" sz="1600" dirty="0"/>
              <a:t>Model performance measured primarily by sensitivity and positive predictivity (minimum of the two)</a:t>
            </a:r>
          </a:p>
          <a:p>
            <a:r>
              <a:rPr lang="en-US" sz="1600" dirty="0"/>
              <a:t>Additional metrics include </a:t>
            </a:r>
            <a:r>
              <a:rPr lang="en-US" sz="1600" dirty="0" err="1"/>
              <a:t>Auroc</a:t>
            </a:r>
            <a:r>
              <a:rPr lang="en-US" sz="1600" dirty="0"/>
              <a:t>/</a:t>
            </a:r>
            <a:r>
              <a:rPr lang="en-US" sz="1600" dirty="0" err="1"/>
              <a:t>aucpr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6EADB5-BD9E-3A4D-A795-84C83EEA9B47}"/>
              </a:ext>
            </a:extLst>
          </p:cNvPr>
          <p:cNvSpPr txBox="1">
            <a:spLocks/>
          </p:cNvSpPr>
          <p:nvPr/>
        </p:nvSpPr>
        <p:spPr>
          <a:xfrm>
            <a:off x="6276170" y="4759672"/>
            <a:ext cx="3893979" cy="74577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/>
              <a:t>Sensitivity and Predictivity Equations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/>
              <a:t> 	</a:t>
            </a:r>
            <a:r>
              <a:rPr lang="en-US" sz="1600" dirty="0"/>
              <a:t>(Johnson et al., 2016)</a:t>
            </a:r>
          </a:p>
        </p:txBody>
      </p:sp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7D63BA1-1ADF-E149-8E82-5269CD7F46F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" r="68590" b="-20778"/>
          <a:stretch/>
        </p:blipFill>
        <p:spPr bwMode="auto">
          <a:xfrm>
            <a:off x="6426376" y="2098328"/>
            <a:ext cx="3708224" cy="266134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9D2ACEA-7F7D-794B-A817-EBAF860A18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463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420"/>
    </mc:Choice>
    <mc:Fallback xmlns="">
      <p:transition spd="slow" advTm="170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r>
              <a:rPr lang="en-US" sz="1800" dirty="0"/>
              <a:t>Significant class imbalance between survival and mortality rates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6EADB5-BD9E-3A4D-A795-84C83EEA9B47}"/>
              </a:ext>
            </a:extLst>
          </p:cNvPr>
          <p:cNvSpPr txBox="1">
            <a:spLocks/>
          </p:cNvSpPr>
          <p:nvPr/>
        </p:nvSpPr>
        <p:spPr>
          <a:xfrm>
            <a:off x="6276170" y="4759672"/>
            <a:ext cx="3893978" cy="6124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b="1" dirty="0"/>
              <a:t>Class imbalance between positive and negative outcomes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/>
          </a:p>
        </p:txBody>
      </p:sp>
      <p:pic>
        <p:nvPicPr>
          <p:cNvPr id="9" name="Picture 8" descr="A picture containing shape&#10;&#10;Description automatically generated">
            <a:extLst>
              <a:ext uri="{FF2B5EF4-FFF2-40B4-BE49-F238E27FC236}">
                <a16:creationId xmlns:a16="http://schemas.microsoft.com/office/drawing/2014/main" id="{6B67EED7-ABD0-2D46-9A4E-4B3EB4ACF38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6711" y="1150303"/>
            <a:ext cx="5067300" cy="3582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BA9E55F-BF00-E940-B639-2CBEC4E41CD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91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266"/>
    </mc:Choice>
    <mc:Fallback xmlns="">
      <p:transition spd="slow" advTm="77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0D21FCB-56CB-4EFA-A79A-A9A8EC0F72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1027BD9-272C-4CC4-9396-1708F8B1F4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6" y="618517"/>
            <a:ext cx="3893976" cy="1596177"/>
          </a:xfrm>
        </p:spPr>
        <p:txBody>
          <a:bodyPr anchor="b">
            <a:normAutofit/>
          </a:bodyPr>
          <a:lstStyle/>
          <a:p>
            <a:pPr algn="l"/>
            <a:r>
              <a:rPr lang="en-US" sz="3200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74" y="2367092"/>
            <a:ext cx="3893978" cy="3424107"/>
          </a:xfrm>
        </p:spPr>
        <p:txBody>
          <a:bodyPr>
            <a:normAutofit/>
          </a:bodyPr>
          <a:lstStyle/>
          <a:p>
            <a:r>
              <a:rPr lang="en-US" sz="1800" dirty="0"/>
              <a:t>Time-stamps had no time of day, week, or year</a:t>
            </a:r>
          </a:p>
          <a:p>
            <a:r>
              <a:rPr lang="en-US" sz="1800" dirty="0"/>
              <a:t>Instead, time stamps function better and a measure of hours since patient admittance to </a:t>
            </a:r>
            <a:r>
              <a:rPr lang="en-US" sz="1800" dirty="0" err="1"/>
              <a:t>icu</a:t>
            </a:r>
            <a:endParaRPr lang="en-US" sz="1800" dirty="0"/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514011" y="5883275"/>
            <a:ext cx="76421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E2DE13BE-9BC1-F144-AF61-E28D2952A56B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46EADB5-BD9E-3A4D-A795-84C83EEA9B47}"/>
              </a:ext>
            </a:extLst>
          </p:cNvPr>
          <p:cNvSpPr txBox="1">
            <a:spLocks/>
          </p:cNvSpPr>
          <p:nvPr/>
        </p:nvSpPr>
        <p:spPr>
          <a:xfrm>
            <a:off x="6276170" y="4759672"/>
            <a:ext cx="3893978" cy="61242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600" b="1" dirty="0"/>
              <a:t>Sample patient values with time conversion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600" dirty="0"/>
          </a:p>
        </p:txBody>
      </p:sp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041C8EA9-1863-C249-9FB5-E1CF803E6D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2959" y="852964"/>
            <a:ext cx="3200400" cy="37973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0A9DF0F-CABA-3648-B790-D6D7B2A77B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534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463"/>
    </mc:Choice>
    <mc:Fallback xmlns="">
      <p:transition spd="slow" advTm="1214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{AB3FDE99-3FDD-8B4E-ACCE-0BB20A342D2C}tf10001073</Template>
  <TotalTime>5997</TotalTime>
  <Words>1224</Words>
  <Application>Microsoft Macintosh PowerPoint</Application>
  <PresentationFormat>Widescreen</PresentationFormat>
  <Paragraphs>133</Paragraphs>
  <Slides>19</Slides>
  <Notes>17</Notes>
  <HiddenSlides>0</HiddenSlides>
  <MMClips>17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Tw Cen MT</vt:lpstr>
      <vt:lpstr>Droplet</vt:lpstr>
      <vt:lpstr>Predicting In-Hospital Patient Mortality Using Scikit-Learn and H2O.ai</vt:lpstr>
      <vt:lpstr>Introduction</vt:lpstr>
      <vt:lpstr>Introduction</vt:lpstr>
      <vt:lpstr>introduction</vt:lpstr>
      <vt:lpstr>methodology</vt:lpstr>
      <vt:lpstr>methodology</vt:lpstr>
      <vt:lpstr>methodology</vt:lpstr>
      <vt:lpstr>results</vt:lpstr>
      <vt:lpstr>results</vt:lpstr>
      <vt:lpstr>results</vt:lpstr>
      <vt:lpstr>results</vt:lpstr>
      <vt:lpstr>results</vt:lpstr>
      <vt:lpstr>results</vt:lpstr>
      <vt:lpstr>discussion</vt:lpstr>
      <vt:lpstr>Conclusion</vt:lpstr>
      <vt:lpstr>References:</vt:lpstr>
      <vt:lpstr>References:</vt:lpstr>
      <vt:lpstr>References:</vt:lpstr>
      <vt:lpstr>Submission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Manny Argueta</cp:lastModifiedBy>
  <cp:revision>101</cp:revision>
  <dcterms:created xsi:type="dcterms:W3CDTF">2021-03-08T07:39:09Z</dcterms:created>
  <dcterms:modified xsi:type="dcterms:W3CDTF">2022-01-21T08:39:26Z</dcterms:modified>
</cp:coreProperties>
</file>